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gradFill>
          <a:gsLst>
            <a:gs pos="0">
              <a:schemeClr val="accent4"/>
            </a:gs>
            <a:gs pos="8000">
              <a:srgbClr val="0342DE"/>
            </a:gs>
            <a:gs pos="27000">
              <a:schemeClr val="dk1"/>
            </a:gs>
            <a:gs pos="81000">
              <a:srgbClr val="4A017E"/>
            </a:gs>
            <a:gs pos="93000">
              <a:schemeClr val="dk2"/>
            </a:gs>
            <a:gs pos="99000">
              <a:srgbClr val="FDB7FD"/>
            </a:gs>
            <a:gs pos="100000">
              <a:srgbClr val="FDB7FD"/>
            </a:gs>
          </a:gsLst>
          <a:lin ang="126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6000"/>
              <a:buFont typeface="Arial"/>
              <a:buNone/>
              <a:defRPr sz="60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 b="0" i="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2 column">
  <p:cSld name="3_Title and 2 column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1"/>
          <p:cNvGrpSpPr/>
          <p:nvPr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94" name="Google Shape;94;p11"/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>
              <a:gsLst>
                <a:gs pos="0">
                  <a:srgbClr val="1A012C"/>
                </a:gs>
                <a:gs pos="45000">
                  <a:srgbClr val="1A012C">
                    <a:alpha val="49803"/>
                  </a:srgbClr>
                </a:gs>
                <a:gs pos="100000">
                  <a:srgbClr val="4A017E">
                    <a:alpha val="4980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69662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" name="Google Shape;95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" name="Google Shape;96;p11"/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97" name="Google Shape;97;p11"/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/>
                <a:ahLst/>
                <a:cxnLst/>
                <a:rect l="l" t="t" r="r" b="b"/>
                <a:pathLst>
                  <a:path w="127713" h="127713" extrusionOk="0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1"/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99;p11"/>
            <p:cNvGrpSpPr/>
            <p:nvPr/>
          </p:nvGrpSpPr>
          <p:grpSpPr>
            <a:xfrm rot="-973298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100" name="Google Shape;100;p11"/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/>
                <a:ahLst/>
                <a:cxnLst/>
                <a:rect l="l" t="t" r="r" b="b"/>
                <a:pathLst>
                  <a:path w="127713" h="127713" extrusionOk="0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" name="Google Shape;102;p11"/>
          <p:cNvSpPr txBox="1"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2 column">
  <p:cSld name="2_Title and 2 column"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>
            <a:spLocks noGrp="1"/>
          </p:cNvSpPr>
          <p:nvPr>
            <p:ph type="pic" idx="2"/>
          </p:nvPr>
        </p:nvSpPr>
        <p:spPr>
          <a:xfrm>
            <a:off x="336550" y="336550"/>
            <a:ext cx="5303640" cy="61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 txBox="1">
            <a:spLocks noGrp="1"/>
          </p:cNvSpPr>
          <p:nvPr>
            <p:ph type="body" idx="1"/>
          </p:nvPr>
        </p:nvSpPr>
        <p:spPr>
          <a:xfrm>
            <a:off x="6889627" y="3104277"/>
            <a:ext cx="4371560" cy="302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0" name="Google Shape;110;p12"/>
          <p:cNvCxnSpPr/>
          <p:nvPr/>
        </p:nvCxnSpPr>
        <p:spPr>
          <a:xfrm>
            <a:off x="6889627" y="2679480"/>
            <a:ext cx="4352662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2 column">
  <p:cSld name="9_Title and 2 column"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2700000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3"/>
          <p:cNvCxnSpPr/>
          <p:nvPr/>
        </p:nvCxnSpPr>
        <p:spPr>
          <a:xfrm>
            <a:off x="835831" y="2680134"/>
            <a:ext cx="3114078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35370" y="171396"/>
            <a:ext cx="3736630" cy="220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841716" y="3078480"/>
            <a:ext cx="3108193" cy="304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2 column">
  <p:cSld name="10_Title and 2 column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807039" y="1983416"/>
            <a:ext cx="10435630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1"/>
          </p:nvPr>
        </p:nvSpPr>
        <p:spPr>
          <a:xfrm>
            <a:off x="814302" y="2465535"/>
            <a:ext cx="7303538" cy="342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2"/>
          </p:nvPr>
        </p:nvSpPr>
        <p:spPr>
          <a:xfrm>
            <a:off x="8392160" y="2465388"/>
            <a:ext cx="2856865" cy="342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">
  <p:cSld name="Title and 2 column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>
            <a:off x="807039" y="1991547"/>
            <a:ext cx="10546763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807039" y="1983705"/>
            <a:ext cx="10435630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Title and Content 3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-6350"/>
            <a:ext cx="12185770" cy="6864350"/>
            <a:chOff x="0" y="-6350"/>
            <a:chExt cx="12185770" cy="6864350"/>
          </a:xfrm>
        </p:grpSpPr>
        <p:sp>
          <p:nvSpPr>
            <p:cNvPr id="21" name="Google Shape;21;p3"/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oogle Shape;23;p3"/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 w="12700" cap="flat" cmpd="sng">
                <a:solidFill>
                  <a:srgbClr val="82A6FD">
                    <a:alpha val="48627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835831" y="2620500"/>
            <a:ext cx="4471665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1" y="3097848"/>
            <a:ext cx="4466504" cy="340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79000">
              <a:schemeClr val="accent6"/>
            </a:gs>
            <a:gs pos="100000">
              <a:schemeClr val="dk2"/>
            </a:gs>
          </a:gsLst>
          <a:lin ang="54000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2" y="1"/>
            <a:ext cx="12191997" cy="6857998"/>
          </a:xfrm>
          <a:prstGeom prst="rect">
            <a:avLst/>
          </a:prstGeom>
          <a:gradFill>
            <a:gsLst>
              <a:gs pos="0">
                <a:srgbClr val="1A012C"/>
              </a:gs>
              <a:gs pos="45000">
                <a:srgbClr val="1A012C">
                  <a:alpha val="49803"/>
                </a:srgbClr>
              </a:gs>
              <a:gs pos="100000">
                <a:srgbClr val="4A017E">
                  <a:alpha val="49803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6966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3200"/>
              <a:buNone/>
              <a:defRPr sz="3200" b="0" i="0" cap="none">
                <a:solidFill>
                  <a:srgbClr val="1BDEF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>
            <a:spLocks noGrp="1"/>
          </p:cNvSpPr>
          <p:nvPr>
            <p:ph type="pic" idx="2"/>
          </p:nvPr>
        </p:nvSpPr>
        <p:spPr>
          <a:xfrm>
            <a:off x="6497638" y="336550"/>
            <a:ext cx="5322887" cy="61849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2 column">
  <p:cSld name="4_Title and 2 column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126000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6000"/>
              <a:buNone/>
              <a:defRPr sz="6000" b="0" i="0" cap="none">
                <a:solidFill>
                  <a:srgbClr val="1BDEF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2 column">
  <p:cSld name="8_Title and 2 column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6"/>
          <p:cNvCxnSpPr/>
          <p:nvPr/>
        </p:nvCxnSpPr>
        <p:spPr>
          <a:xfrm>
            <a:off x="807039" y="1983705"/>
            <a:ext cx="10435630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" name="Google Shape;46;p6"/>
          <p:cNvGrpSpPr/>
          <p:nvPr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47" name="Google Shape;47;p6"/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/>
              <a:ahLst/>
              <a:cxnLst/>
              <a:rect l="l" t="t" r="r" b="b"/>
              <a:pathLst>
                <a:path w="127713" h="127713" extrusionOk="0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rgbClr val="82A6FD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/>
              <a:ahLst/>
              <a:cxnLst/>
              <a:rect l="l" t="t" r="r" b="b"/>
              <a:pathLst>
                <a:path w="91138" h="91138" extrusionOk="0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82A6FD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/>
              <a:ahLst/>
              <a:cxnLst/>
              <a:rect l="l" t="t" r="r" b="b"/>
              <a:pathLst>
                <a:path w="91138" h="91138" extrusionOk="0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82A6FD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807038" y="2465539"/>
            <a:ext cx="3774587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AutoNum type="alphaL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AutoNum type="arabicParenR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AutoNum type="alphaLcParenR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2"/>
          </p:nvPr>
        </p:nvSpPr>
        <p:spPr>
          <a:xfrm>
            <a:off x="4927600" y="2465539"/>
            <a:ext cx="6315069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2 column">
  <p:cSld name="7_Title and 2 column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7"/>
          <p:cNvGrpSpPr/>
          <p:nvPr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57" name="Google Shape;57;p7"/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7" descr="A blue and purple spiral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b="-92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59;p7"/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60" name="Google Shape;60;p7"/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/>
                <a:ahLst/>
                <a:cxnLst/>
                <a:rect l="l" t="t" r="r" b="b"/>
                <a:pathLst>
                  <a:path w="127713" h="127713" extrusionOk="0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7"/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7"/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7"/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64" name="Google Shape;64;p7"/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/>
                <a:ahLst/>
                <a:cxnLst/>
                <a:rect l="l" t="t" r="r" b="b"/>
                <a:pathLst>
                  <a:path w="127713" h="127713" extrusionOk="0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7"/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66" name="Google Shape;66;p7"/>
          <p:cNvCxnSpPr/>
          <p:nvPr/>
        </p:nvCxnSpPr>
        <p:spPr>
          <a:xfrm>
            <a:off x="2369139" y="2002443"/>
            <a:ext cx="8873530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2373002" y="2474811"/>
            <a:ext cx="4015098" cy="352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2"/>
          </p:nvPr>
        </p:nvSpPr>
        <p:spPr>
          <a:xfrm>
            <a:off x="6995159" y="2474811"/>
            <a:ext cx="4227332" cy="352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2 column">
  <p:cSld name="6_Title and 2 column"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79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/>
          <p:nvPr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8"/>
          <p:cNvCxnSpPr/>
          <p:nvPr/>
        </p:nvCxnSpPr>
        <p:spPr>
          <a:xfrm>
            <a:off x="3305669" y="2002443"/>
            <a:ext cx="7922116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3305669" y="2470150"/>
            <a:ext cx="7420819" cy="367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gradFill>
          <a:gsLst>
            <a:gs pos="0">
              <a:schemeClr val="accent4"/>
            </a:gs>
            <a:gs pos="11979">
              <a:srgbClr val="022C94"/>
            </a:gs>
            <a:gs pos="35040">
              <a:srgbClr val="020B11"/>
            </a:gs>
            <a:gs pos="81987">
              <a:srgbClr val="4A017E"/>
            </a:gs>
            <a:gs pos="99000">
              <a:schemeClr val="dk2"/>
            </a:gs>
            <a:gs pos="100000">
              <a:schemeClr val="dk2"/>
            </a:gs>
          </a:gsLst>
          <a:lin ang="54000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9"/>
          <p:cNvGrpSpPr/>
          <p:nvPr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82" name="Google Shape;82;p9"/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83" name="Google Shape;83;p9"/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 w="12700" cap="flat" cmpd="sng">
                <a:solidFill>
                  <a:srgbClr val="82A6FD">
                    <a:alpha val="48627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9"/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5" name="Google Shape;85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 cap="none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1"/>
          </p:nvPr>
        </p:nvSpPr>
        <p:spPr>
          <a:xfrm>
            <a:off x="831850" y="3079119"/>
            <a:ext cx="4413250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8" name="Google Shape;88;p9"/>
          <p:cNvCxnSpPr/>
          <p:nvPr/>
        </p:nvCxnSpPr>
        <p:spPr>
          <a:xfrm>
            <a:off x="835831" y="2679192"/>
            <a:ext cx="4101929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gradFill>
          <a:gsLst>
            <a:gs pos="0">
              <a:schemeClr val="accent4"/>
            </a:gs>
            <a:gs pos="8000">
              <a:srgbClr val="0342DE"/>
            </a:gs>
            <a:gs pos="27000">
              <a:schemeClr val="dk1"/>
            </a:gs>
            <a:gs pos="81000">
              <a:srgbClr val="4A017E"/>
            </a:gs>
            <a:gs pos="93000">
              <a:schemeClr val="dk2"/>
            </a:gs>
            <a:gs pos="99000">
              <a:srgbClr val="FDB7FD"/>
            </a:gs>
            <a:gs pos="100000">
              <a:srgbClr val="FDB7FD"/>
            </a:gs>
          </a:gsLst>
          <a:lin ang="1260000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3" y="1821180"/>
            <a:ext cx="12191994" cy="321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6000"/>
              <a:buFont typeface="Arial"/>
              <a:buNone/>
              <a:defRPr sz="60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99000">
              <a:srgbClr val="05202E"/>
            </a:gs>
            <a:gs pos="100000">
              <a:srgbClr val="05202E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rbuig/FMINATORUL/tree/main/dotNet_project/FMInatorul/FMInatorul" TargetMode="External"/><Relationship Id="rId3" Type="http://schemas.openxmlformats.org/officeDocument/2006/relationships/hyperlink" Target="https://github.com/sirbuig/FMINATORUL/tree/main/Backlog" TargetMode="External"/><Relationship Id="rId7" Type="http://schemas.openxmlformats.org/officeDocument/2006/relationships/hyperlink" Target="https://github.com/sirbuig/FMINATORUL/pull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irbuig/FMINATORUL/issues" TargetMode="External"/><Relationship Id="rId5" Type="http://schemas.openxmlformats.org/officeDocument/2006/relationships/hyperlink" Target="https://github.com/sirbuig/FMINATORUL/tree/develop/dotNet_project/FMInatorul/FMInatorul.Tests" TargetMode="External"/><Relationship Id="rId4" Type="http://schemas.openxmlformats.org/officeDocument/2006/relationships/hyperlink" Target="https://github.com/sirbuig/FMINATORUL" TargetMode="External"/><Relationship Id="rId9" Type="http://schemas.openxmlformats.org/officeDocument/2006/relationships/hyperlink" Target="https://github.com/sirbuig/FMINATORUL/blob/main/Backlog/Utilizare%20de%20LLM-uri.t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6000"/>
              <a:buFont typeface="Arial"/>
              <a:buNone/>
            </a:pPr>
            <a:r>
              <a:rPr lang="en-US"/>
              <a:t>FMINATORUL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</a:pPr>
            <a:r>
              <a:rPr lang="en-US"/>
              <a:t>PRESENTATION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3305669" y="2914674"/>
            <a:ext cx="7420819" cy="367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Transformarea unui pdf intr-un quiz, cu ajutorul AI-ului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Posibilitatea de autoevaluare prin rezolvarea de quiz-uri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Vizualizarea tuturor quiz-urilor disponibile pentru fiecare materie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Comunicarea cu alti studenti prin intermediul chat-ului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Aprobarea intrebarilor corecte de catre profesori</a:t>
            </a:r>
            <a:endParaRPr/>
          </a:p>
          <a:p>
            <a:pPr marL="342900" lvl="0" indent="-2286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PREZENTARE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6000"/>
              <a:buNone/>
            </a:pPr>
            <a:r>
              <a:rPr lang="en-US"/>
              <a:t>FUNCTIONALITATI</a:t>
            </a: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TRANSFORMARE PDF IN QUIZ</a:t>
            </a: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964354" y="3151554"/>
            <a:ext cx="3774587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Cu ajutorul unui tool de AI, materialul introdus de utilizator (in format PDF) este transformat intr-un quiz tip grila cu 4 variante de raspuns, dintre care 1 corecta.</a:t>
            </a:r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53D96A-33F0-F243-A9CA-A5A4AD43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7" y="2414135"/>
            <a:ext cx="6877422" cy="3383161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AUTOEVALUARE PRIN QUIZ-URI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body" idx="1"/>
          </p:nvPr>
        </p:nvSpPr>
        <p:spPr>
          <a:xfrm>
            <a:off x="807038" y="3238178"/>
            <a:ext cx="3774587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La finalul quiz-ului, utilizatorul poate vedea scorul obtinut si raspunsurile corecte la intrebari.</a:t>
            </a:r>
            <a:endParaRPr/>
          </a:p>
        </p:txBody>
      </p:sp>
      <p:pic>
        <p:nvPicPr>
          <p:cNvPr id="232" name="Google Shape;232;p2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450" y="2298391"/>
            <a:ext cx="6104512" cy="372375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 dirty="0"/>
              <a:t>VIZUALIZARE MATERII SI QUIZ-URI</a:t>
            </a:r>
            <a:endParaRPr dirty="0"/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1"/>
          </p:nvPr>
        </p:nvSpPr>
        <p:spPr>
          <a:xfrm>
            <a:off x="875864" y="3429000"/>
            <a:ext cx="3774587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materie</a:t>
            </a:r>
            <a:r>
              <a:rPr lang="en-US" dirty="0"/>
              <a:t> in parte,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quiz </a:t>
            </a:r>
            <a:r>
              <a:rPr lang="en-US" dirty="0" err="1"/>
              <a:t>asociat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40" name="Google Shape;240;p29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062" b="-1"/>
          <a:stretch/>
        </p:blipFill>
        <p:spPr>
          <a:xfrm>
            <a:off x="4927600" y="2465539"/>
            <a:ext cx="6315069" cy="372375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5263-4F3A-BCF1-AD16-585396C1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VIZUALIZARE MATERII SI QUIZ-URI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B04B2-C70A-7A47-380B-B58ACDC30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screenshot of a quiz&#10;&#10;Description automatically generated">
            <a:extLst>
              <a:ext uri="{FF2B5EF4-FFF2-40B4-BE49-F238E27FC236}">
                <a16:creationId xmlns:a16="http://schemas.microsoft.com/office/drawing/2014/main" id="{4219D420-CEB5-B61C-9F73-6E7A4B9C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72" y="2465539"/>
            <a:ext cx="6314058" cy="3106030"/>
          </a:xfrm>
          <a:prstGeom prst="rect">
            <a:avLst/>
          </a:prstGeom>
        </p:spPr>
      </p:pic>
      <p:sp>
        <p:nvSpPr>
          <p:cNvPr id="8" name="Google Shape;255;p31">
            <a:extLst>
              <a:ext uri="{FF2B5EF4-FFF2-40B4-BE49-F238E27FC236}">
                <a16:creationId xmlns:a16="http://schemas.microsoft.com/office/drawing/2014/main" id="{8A904AD0-93ED-7382-D559-09B17EC31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7038" y="3238178"/>
            <a:ext cx="3774587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intrebarile</a:t>
            </a:r>
            <a:r>
              <a:rPr lang="en-US" dirty="0"/>
              <a:t> care apar in quiz sunt </a:t>
            </a:r>
            <a:r>
              <a:rPr lang="en-US" dirty="0" err="1"/>
              <a:t>adaugate</a:t>
            </a:r>
            <a:r>
              <a:rPr lang="en-US" dirty="0"/>
              <a:t> de admin, </a:t>
            </a:r>
            <a:r>
              <a:rPr lang="en-US" dirty="0" err="1"/>
              <a:t>aprobate</a:t>
            </a:r>
            <a:r>
              <a:rPr lang="en-US" dirty="0"/>
              <a:t> de </a:t>
            </a:r>
            <a:r>
              <a:rPr lang="en-US" dirty="0" err="1"/>
              <a:t>profesori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vizualizate</a:t>
            </a:r>
            <a:r>
              <a:rPr lang="en-US" dirty="0"/>
              <a:t>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studenti</a:t>
            </a:r>
            <a:r>
              <a:rPr lang="en-US" dirty="0"/>
              <a:t> pe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229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COMUNICARE PRIN INTERMEDIUL CHAT-ULUI</a:t>
            </a: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949331" y="3134247"/>
            <a:ext cx="3774587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Utilizatorul beneficiaza de un chat functional, prin care poate comunica cu colegii acestuia pentru o pregatire mai eficienta.</a:t>
            </a:r>
            <a:endParaRPr/>
          </a:p>
        </p:txBody>
      </p:sp>
      <p:pic>
        <p:nvPicPr>
          <p:cNvPr id="248" name="Google Shape;248;p30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" b="2938"/>
          <a:stretch/>
        </p:blipFill>
        <p:spPr>
          <a:xfrm>
            <a:off x="4927600" y="2465539"/>
            <a:ext cx="6315069" cy="372375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APROBAREA INTREBARILOR</a:t>
            </a: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1"/>
          </p:nvPr>
        </p:nvSpPr>
        <p:spPr>
          <a:xfrm>
            <a:off x="807038" y="3238178"/>
            <a:ext cx="3774587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intrebare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adaugata</a:t>
            </a:r>
            <a:r>
              <a:rPr lang="en-US" dirty="0"/>
              <a:t>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admini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aprobata</a:t>
            </a:r>
            <a:r>
              <a:rPr lang="en-US" dirty="0"/>
              <a:t>, </a:t>
            </a:r>
            <a:r>
              <a:rPr lang="en-US" dirty="0" err="1"/>
              <a:t>impreuna</a:t>
            </a:r>
            <a:r>
              <a:rPr lang="en-US" dirty="0"/>
              <a:t> cu </a:t>
            </a:r>
            <a:r>
              <a:rPr lang="en-US" dirty="0" err="1"/>
              <a:t>raspunsul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,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profesorii</a:t>
            </a:r>
            <a:r>
              <a:rPr lang="en-US" dirty="0"/>
              <a:t> </a:t>
            </a:r>
            <a:r>
              <a:rPr lang="en-US" dirty="0" err="1"/>
              <a:t>specializati</a:t>
            </a:r>
            <a:r>
              <a:rPr lang="en-US" dirty="0"/>
              <a:t> in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respectiva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1DCE05-7A86-C2A1-7BA3-095EBA46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2378677"/>
            <a:ext cx="6770072" cy="3644338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321868" y="48178"/>
            <a:ext cx="11548261" cy="2733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PROCESUL DE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"/>
          </p:nvPr>
        </p:nvSpPr>
        <p:spPr>
          <a:xfrm>
            <a:off x="307826" y="2983170"/>
            <a:ext cx="11562303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6000"/>
              <a:buNone/>
            </a:pPr>
            <a:r>
              <a:rPr lang="en-US"/>
              <a:t>DEZVOLTARE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60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707923" y="1536174"/>
            <a:ext cx="10776154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stories , Backlog creation  –&gt;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AICI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Diagrame  –&gt;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AICI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 control cu git  –&gt; tot proiectul se află pe github, commit-urile și branch-urile se pot vedea pe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pagina principală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Teste automate  –&gt; in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folderul de teste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Bug reporting  –&gt; I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ssues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si P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ull Requests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Refactoring, Code standards –&gt; s-au respectat standardele invatate in cursul de Dezvoltarea Aplicatiilor Web din Semestrul I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Comentarii cod  –&gt; acestea sunt vizibile in partile importante ale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proiectului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Patterns –&gt; am folosit arhitectura MVC (Model – View – Controller), care poate fi observata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AICI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Folosirea unui tool de AI care ajuta in timpul dezvoltarii software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–&gt;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AICI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+ Github Copilot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27000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838201" y="3097848"/>
            <a:ext cx="4466504" cy="340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Descriere generala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Backlog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Features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Prezentare functionalitati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Procesul de dezvoltare software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Feature-uri viitoare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FEATURE-URI VIITOARE</a:t>
            </a: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3305669" y="2470150"/>
            <a:ext cx="7420819" cy="367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Dezvoltarea modului de joc multiplayer pentru a integra quiz-uri</a:t>
            </a:r>
            <a:endParaRPr/>
          </a:p>
          <a:p>
            <a:pPr marL="342900" lvl="0" indent="-342900" algn="just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Generarea de statistici din răspunsurile la quiz-uri pentru profesori</a:t>
            </a:r>
            <a:endParaRPr/>
          </a:p>
          <a:p>
            <a:pPr marL="342900" lvl="0" indent="-342900" algn="just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Adaugarea optiunii de creare a unei camere de quiz-uri pentru profesori</a:t>
            </a:r>
            <a:endParaRPr/>
          </a:p>
          <a:p>
            <a:pPr marL="342900" lvl="0" indent="-228600" algn="just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1979">
              <a:srgbClr val="022C94"/>
            </a:gs>
            <a:gs pos="35040">
              <a:srgbClr val="020B11"/>
            </a:gs>
            <a:gs pos="78000">
              <a:srgbClr val="4A017E"/>
            </a:gs>
            <a:gs pos="99000">
              <a:srgbClr val="A202A1"/>
            </a:gs>
            <a:gs pos="100000">
              <a:srgbClr val="A202A1"/>
            </a:gs>
          </a:gsLst>
          <a:lin ang="7800000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832095" y="2921803"/>
            <a:ext cx="4413250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Bivol Mihai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Bobic Teona-Christiana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Dobrin Ionut-Alexandru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Sirbu Iulia-Georgiana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Zugravu Alexandra-Daniela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3427729" y="2311067"/>
            <a:ext cx="38296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FMInatorii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79000">
              <a:schemeClr val="accent6"/>
            </a:gs>
            <a:gs pos="100000">
              <a:schemeClr val="dk2"/>
            </a:gs>
          </a:gsLst>
          <a:lin ang="5400000" scaled="0"/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1658047" y="1008486"/>
            <a:ext cx="4960830" cy="278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GENERALA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738994" y="2599712"/>
            <a:ext cx="4958081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None/>
            </a:pPr>
            <a:r>
              <a:rPr lang="en-US"/>
              <a:t>DESCRIERE</a:t>
            </a:r>
            <a:endParaRPr/>
          </a:p>
        </p:txBody>
      </p:sp>
      <p:pic>
        <p:nvPicPr>
          <p:cNvPr id="153" name="Google Shape;153;p18" descr="A blue and purple spiral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" b="30"/>
          <a:stretch/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7222106" y="1895070"/>
            <a:ext cx="4188542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FMInatorul este o aplicatie web dezvoltata pentru a ajuta studentii in timpul facultatii ca sa capete cunostinte despre materiile predate.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Aceasta este construita stil quiz, incurajand competitia intre studenti, dar poate fi folosita si de profesori ca o autoevaluare a materiei.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Materialele folosite in cadrul aplicatiei sunt prelucrate cu ajutorul unui AI, antrenat , care sumarizeaza si creeaza intrebari de tip quiz.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THE POWER OF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6000"/>
              <a:buNone/>
            </a:pPr>
            <a:r>
              <a:rPr lang="en-US"/>
              <a:t>BACKLOG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USER STORIES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807038" y="2465539"/>
            <a:ext cx="10588549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/>
              <a:t>User stories pentru Mirel(student):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200"/>
              <a:buFont typeface="Arial"/>
              <a:buAutoNum type="arabicPeriod"/>
            </a:pPr>
            <a:r>
              <a:rPr lang="en-US" sz="1200"/>
              <a:t>Ca student, am nevoie sa ma loghez online in aplicatie, pentru a invata interactiv impreuna cu prietenii.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200"/>
              <a:buFont typeface="Arial"/>
              <a:buAutoNum type="arabicPeriod"/>
            </a:pPr>
            <a:r>
              <a:rPr lang="en-US" sz="1200"/>
              <a:t>Ca student, vreau sa imi sumarizez materialele, pentru a invata mai eficient.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200"/>
              <a:buFont typeface="Arial"/>
              <a:buAutoNum type="arabicPeriod"/>
            </a:pPr>
            <a:r>
              <a:rPr lang="en-US" sz="1200"/>
              <a:t>Ca student, vreau sa imi testez cunostintele, pentru a fi pregatit de examene.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200"/>
              <a:buFont typeface="Arial"/>
              <a:buAutoNum type="arabicPeriod"/>
            </a:pPr>
            <a:r>
              <a:rPr lang="en-US" sz="1200"/>
              <a:t>Ca student, vreau sa am mai multe modele de examen, pentru a ma pregati mai intens.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-US" sz="1200"/>
              <a:t>User stories pentru Schiorel (profesor):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200"/>
              <a:buFont typeface="Arial"/>
              <a:buAutoNum type="arabicPeriod"/>
            </a:pPr>
            <a:r>
              <a:rPr lang="en-US" sz="1200"/>
              <a:t>Ca profesor, vreau sa imi dau seama de nivelul de cunostinte al studentilor, pentru a avea un feedback obiectiv despre modalitatea de predare.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200"/>
              <a:buFont typeface="Arial"/>
              <a:buAutoNum type="arabicPeriod"/>
            </a:pPr>
            <a:r>
              <a:rPr lang="en-US" sz="1200"/>
              <a:t>Ca profesor, vreau sa cresc rata de promovabilitate, pentru a pregati studentii mai eficient pentru cariera.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200"/>
              <a:buFont typeface="Arial"/>
              <a:buAutoNum type="arabicPeriod"/>
            </a:pPr>
            <a:r>
              <a:rPr lang="en-US" sz="1200"/>
              <a:t>Ca profesor, vreau sa ofer puncte in plus, pentru a incuraja studentii sa invete.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200"/>
              <a:buFont typeface="Arial"/>
              <a:buAutoNum type="arabicPeriod"/>
            </a:pPr>
            <a:r>
              <a:rPr lang="en-US" sz="1200"/>
              <a:t>Ca profesor, vreau sa ma asigur ca cele mai importante elemente din materie sunt stiute, pentru a ma asigura ca  punctele principale sunt intelese.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DATABASE DIAGRAM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79" name="Google Shape;179;p21" descr="A diagram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7312" y="2270538"/>
            <a:ext cx="10687665" cy="432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FLOWCHART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9288455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86" name="Google Shape;186;p22" descr="A black background with white squar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471" y="2257382"/>
            <a:ext cx="10242184" cy="443805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/>
              <a:buNone/>
            </a:pPr>
            <a:r>
              <a:rPr lang="en-US"/>
              <a:t>GANTT DIAGRAM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93" name="Google Shape;193;p23" descr="A computer screen shot of a text box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497" y="2525018"/>
            <a:ext cx="10481188" cy="388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 descr="A black background with white squar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382861" y="2347637"/>
            <a:ext cx="10242184" cy="443805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subTitle" idx="1"/>
          </p:nvPr>
        </p:nvSpPr>
        <p:spPr>
          <a:xfrm>
            <a:off x="645323" y="2235067"/>
            <a:ext cx="4958081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None/>
            </a:pPr>
            <a:r>
              <a:rPr lang="en-US"/>
              <a:t>DIAGRAMA UML</a:t>
            </a:r>
            <a:endParaRPr/>
          </a:p>
        </p:txBody>
      </p:sp>
      <p:pic>
        <p:nvPicPr>
          <p:cNvPr id="200" name="Google Shape;200;p24" descr="A black background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682" y="266677"/>
            <a:ext cx="5402489" cy="632464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202" name="Google Shape;202;p24"/>
          <p:cNvCxnSpPr/>
          <p:nvPr/>
        </p:nvCxnSpPr>
        <p:spPr>
          <a:xfrm>
            <a:off x="275303" y="2802194"/>
            <a:ext cx="5515897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</Words>
  <Application>Microsoft Office PowerPoint</Application>
  <PresentationFormat>Widescreen</PresentationFormat>
  <Paragraphs>101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Custom</vt:lpstr>
      <vt:lpstr>FMINATORUL</vt:lpstr>
      <vt:lpstr>AGENDA</vt:lpstr>
      <vt:lpstr>GENERALA</vt:lpstr>
      <vt:lpstr>THE POWER OF</vt:lpstr>
      <vt:lpstr>USER STORIES</vt:lpstr>
      <vt:lpstr>DATABASE DIAGRAM</vt:lpstr>
      <vt:lpstr>FLOWCHART</vt:lpstr>
      <vt:lpstr>GANTT DIAGRAM</vt:lpstr>
      <vt:lpstr>PowerPoint Presentation</vt:lpstr>
      <vt:lpstr>FEATURES</vt:lpstr>
      <vt:lpstr>PREZENTARE</vt:lpstr>
      <vt:lpstr>TRANSFORMARE PDF IN QUIZ</vt:lpstr>
      <vt:lpstr>AUTOEVALUARE PRIN QUIZ-URI</vt:lpstr>
      <vt:lpstr>VIZUALIZARE MATERII SI QUIZ-URI</vt:lpstr>
      <vt:lpstr>VIZUALIZARE MATERII SI QUIZ-URI</vt:lpstr>
      <vt:lpstr>COMUNICARE PRIN INTERMEDIUL CHAT-ULUI</vt:lpstr>
      <vt:lpstr>APROBAREA INTREBARILOR</vt:lpstr>
      <vt:lpstr>PROCESUL DE</vt:lpstr>
      <vt:lpstr>PowerPoint Presentation</vt:lpstr>
      <vt:lpstr>FEATURE-URI VIITOARE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MIHAI BIVOL</cp:lastModifiedBy>
  <cp:revision>2</cp:revision>
  <dcterms:modified xsi:type="dcterms:W3CDTF">2024-06-17T09:59:03Z</dcterms:modified>
</cp:coreProperties>
</file>